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F3047-E264-44EE-887C-9A5DC464A933}" v="57" dt="2023-04-24T06:41:53.879"/>
    <p1510:client id="{550C5D99-3509-4547-A9E9-5369D253CB0A}" v="6" dt="2023-04-23T19:47:21.774"/>
    <p1510:client id="{589D5246-2B4F-453B-8390-2FC5FFD84815}" v="87" dt="2023-04-23T15:21:46.453"/>
    <p1510:client id="{966970AA-3C84-4887-AEBE-9AACDE7CAD5F}" v="342" dt="2023-04-23T14:55:44.332"/>
    <p1510:client id="{A73B29E9-5AF0-4C47-8131-FA9C762E2EEC}" v="5" dt="2023-04-23T17:43:16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9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8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4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6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8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1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6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2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2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3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05" r:id="rId6"/>
    <p:sldLayoutId id="2147483801" r:id="rId7"/>
    <p:sldLayoutId id="2147483802" r:id="rId8"/>
    <p:sldLayoutId id="2147483803" r:id="rId9"/>
    <p:sldLayoutId id="2147483804" r:id="rId10"/>
    <p:sldLayoutId id="21474838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07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09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9806" y="921718"/>
            <a:ext cx="3953204" cy="3257000"/>
          </a:xfrm>
        </p:spPr>
        <p:txBody>
          <a:bodyPr>
            <a:normAutofit/>
          </a:bodyPr>
          <a:lstStyle/>
          <a:p>
            <a:r>
              <a:rPr lang="fr-FR" sz="2400" dirty="0"/>
              <a:t>Musée romantique  </a:t>
            </a:r>
            <a:endParaRPr lang="de-DE" sz="24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E04A5FE-1338-24B5-DCE6-35F59EB565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 r="16995" b="-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Ligne d’horizon de Paris">
            <a:extLst>
              <a:ext uri="{FF2B5EF4-FFF2-40B4-BE49-F238E27FC236}">
                <a16:creationId xmlns:a16="http://schemas.microsoft.com/office/drawing/2014/main" id="{CE72E5FC-2705-CD2F-4C43-819F51BD0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0" r="24934" b="-3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CB5160-69E0-B3A7-6BDE-82FDF6874623}"/>
              </a:ext>
            </a:extLst>
          </p:cNvPr>
          <p:cNvSpPr txBox="1"/>
          <p:nvPr/>
        </p:nvSpPr>
        <p:spPr>
          <a:xfrm>
            <a:off x="6892892" y="1019215"/>
            <a:ext cx="4623573" cy="516277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  9e arrondissement </a:t>
            </a:r>
            <a:endParaRPr lang="en-US" sz="200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SzPct val="70000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 ​</a:t>
            </a:r>
            <a:endParaRPr lang="en-US" sz="2000">
              <a:solidFill>
                <a:schemeClr val="tx2"/>
              </a:solidFill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le romantisme​</a:t>
            </a:r>
          </a:p>
          <a:p>
            <a:pPr>
              <a:spcAft>
                <a:spcPts val="600"/>
              </a:spcAft>
              <a:buSzPct val="70000"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16 Rue 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Chaptal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, 75009 Paris, France​</a:t>
            </a:r>
          </a:p>
          <a:p>
            <a:pPr>
              <a:spcAft>
                <a:spcPts val="600"/>
              </a:spcAft>
              <a:buSzPct val="70000"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mains 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privées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=&gt;1982​</a:t>
            </a:r>
          </a:p>
          <a:p>
            <a:pPr>
              <a:spcAft>
                <a:spcPts val="600"/>
              </a:spcAft>
              <a:buSzPct val="70000"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"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Musée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 Renan-Scheffer"​</a:t>
            </a:r>
          </a:p>
          <a:p>
            <a:pPr>
              <a:spcAft>
                <a:spcPts val="600"/>
              </a:spcAft>
              <a:buSzPct val="70000"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+mj-lt"/>
              </a:rPr>
              <a:t>musées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 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littéraires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 plus 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connu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232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8601DE9-D2D8-E701-D9D7-EF585704B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r="24144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85F98-8053-F266-2760-76A5EFDA2CDF}"/>
              </a:ext>
            </a:extLst>
          </p:cNvPr>
          <p:cNvSpPr txBox="1"/>
          <p:nvPr/>
        </p:nvSpPr>
        <p:spPr>
          <a:xfrm>
            <a:off x="6866616" y="927249"/>
            <a:ext cx="4649850" cy="52547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/>
              <a:buChar char="•"/>
            </a:pPr>
            <a:r>
              <a:rPr lang="en-US" sz="1500" dirty="0">
                <a:solidFill>
                  <a:schemeClr val="tx2"/>
                </a:solidFill>
                <a:latin typeface="+mj-lt"/>
              </a:rPr>
              <a:t> 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peintre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célèbre: Ary Scheffer</a:t>
            </a:r>
            <a:endParaRPr lang="en-US" sz="2000">
              <a:solidFill>
                <a:schemeClr val="tx2"/>
              </a:solidFill>
              <a:latin typeface="Gill Sans M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/>
              <a:buChar char="•"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lieu de rencontre </a:t>
            </a:r>
            <a:endParaRPr lang="en-US" sz="2000">
              <a:solidFill>
                <a:schemeClr val="tx2"/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/>
              <a:buChar char="•"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 Delacroix et Chopin.</a:t>
            </a:r>
            <a:endParaRPr lang="en-US" sz="200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/>
              <a:buChar char="•"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collection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d'œuvres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d'art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+mj-lt"/>
              </a:rPr>
              <a:t>d'objets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personnels 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70000"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+mj-lt"/>
              </a:rPr>
              <a:t>médailles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 du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sculpteur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romantique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 </a:t>
            </a:r>
            <a:endParaRPr lang="en-US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595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2C0BBC-5A77-4D52-BD92-71B0400B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66A8F4-67ED-471E-B755-B80A788C4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798"/>
            <a:ext cx="4076700" cy="5486401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1B3221-653F-D030-1821-28B01FABFC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23" r="38094"/>
          <a:stretch/>
        </p:blipFill>
        <p:spPr>
          <a:xfrm>
            <a:off x="20" y="10"/>
            <a:ext cx="33908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1C8093-55F7-374B-0266-9ED794007A6B}"/>
              </a:ext>
            </a:extLst>
          </p:cNvPr>
          <p:cNvSpPr txBox="1"/>
          <p:nvPr/>
        </p:nvSpPr>
        <p:spPr>
          <a:xfrm>
            <a:off x="4160083" y="2656010"/>
            <a:ext cx="3929082" cy="481060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 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de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meubles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et de sculptures </a:t>
            </a:r>
            <a:endParaRPr lang="en-US" sz="2400">
              <a:solidFill>
                <a:schemeClr val="tx2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 expositions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temporaires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 </a:t>
            </a:r>
            <a:endParaRPr lang="en-US" sz="2400">
              <a:solidFill>
                <a:schemeClr val="tx2"/>
              </a:solidFill>
              <a:latin typeface="Goudy Old Style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EA3F428-5158-522D-FB69-4F1A823C1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9" r="12259"/>
          <a:stretch/>
        </p:blipFill>
        <p:spPr>
          <a:xfrm>
            <a:off x="8839201" y="10"/>
            <a:ext cx="3352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1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C4986-227B-83E0-910E-EA53FCA3D001}"/>
              </a:ext>
            </a:extLst>
          </p:cNvPr>
          <p:cNvSpPr txBox="1"/>
          <p:nvPr/>
        </p:nvSpPr>
        <p:spPr>
          <a:xfrm>
            <a:off x="791320" y="1082398"/>
            <a:ext cx="5782167" cy="481867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évaluation personnelle </a:t>
            </a:r>
            <a:endParaRPr lang="fr-FR" sz="2000">
              <a:solidFill>
                <a:schemeClr val="tx2"/>
              </a:solidFill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  <a:latin typeface="+mj-lt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L'extérieur du musée </a:t>
            </a:r>
            <a:endParaRPr lang="fr-FR" sz="2000" dirty="0">
              <a:solidFill>
                <a:schemeClr val="tx2"/>
              </a:solidFill>
              <a:latin typeface="Gill Sans MT"/>
            </a:endParaRPr>
          </a:p>
          <a:p>
            <a:pPr>
              <a:spcAft>
                <a:spcPts val="600"/>
              </a:spcAft>
              <a:buSzPct val="70000"/>
            </a:pPr>
            <a:endParaRPr lang="fr-FR" sz="2000" dirty="0">
              <a:solidFill>
                <a:schemeClr val="tx2"/>
              </a:solidFill>
              <a:latin typeface="+mj-lt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une maison de l'époque la plus récente</a:t>
            </a:r>
            <a:endParaRPr lang="fr-FR" sz="2000">
              <a:solidFill>
                <a:schemeClr val="tx2"/>
              </a:solidFill>
              <a:latin typeface="Gill Sans MT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  <a:latin typeface="+mj-lt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de grandes fenêtres avec des persiennes </a:t>
            </a:r>
            <a:endParaRPr lang="fr-FR" sz="2000">
              <a:solidFill>
                <a:schemeClr val="tx2"/>
              </a:solidFill>
              <a:latin typeface="Gill Sans MT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  <a:latin typeface="Goudy Old Style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utiliser de la verdure</a:t>
            </a:r>
            <a:endParaRPr lang="fr-FR" sz="2000">
              <a:solidFill>
                <a:schemeClr val="tx2"/>
              </a:solidFill>
              <a:latin typeface="Gill Sans MT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  <a:latin typeface="+mj-lt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s'harmonise</a:t>
            </a:r>
            <a:r>
              <a:rPr lang="fr-FR" sz="2400" dirty="0">
                <a:solidFill>
                  <a:schemeClr val="tx2"/>
                </a:solidFill>
                <a:latin typeface="+mj-lt"/>
              </a:rPr>
              <a:t> </a:t>
            </a:r>
          </a:p>
          <a:p>
            <a:pPr marL="57150">
              <a:spcAft>
                <a:spcPts val="600"/>
              </a:spcAft>
              <a:buSzPct val="70000"/>
            </a:pPr>
            <a:endParaRPr lang="en-US" sz="2000" dirty="0">
              <a:solidFill>
                <a:schemeClr val="tx2"/>
              </a:solidFill>
              <a:latin typeface="Goudy Old Style"/>
            </a:endParaRPr>
          </a:p>
          <a:p>
            <a:pPr marL="285750" indent="-228600">
              <a:spcAft>
                <a:spcPts val="600"/>
              </a:spcAft>
              <a:buFont typeface="Arial,Sans-Serif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Goudy Old Style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  <a:latin typeface="Goudy Old Style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749064C-AA6C-B51E-9060-3F0DCB7BC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92" r="29291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9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F7BA30B5-B051-4F5B-A4AE-7E19F4507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2C1B525-FD47-4FDC-A756-858A1D14C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81DB2D-F78C-4246-8B09-841DCB5B5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798"/>
            <a:ext cx="6743700" cy="5486401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81C280-A598-0558-48F3-4E59B1AAC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8" r="8419" b="3"/>
          <a:stretch/>
        </p:blipFill>
        <p:spPr>
          <a:xfrm>
            <a:off x="449318" y="3746936"/>
            <a:ext cx="3178065" cy="287863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CC6AD05-F772-25D1-D1CA-A3619DCC7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3" r="10738" b="-4"/>
          <a:stretch/>
        </p:blipFill>
        <p:spPr>
          <a:xfrm>
            <a:off x="449318" y="468904"/>
            <a:ext cx="3178064" cy="2865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1588AB-9C71-AB35-F834-326977A910CC}"/>
              </a:ext>
            </a:extLst>
          </p:cNvPr>
          <p:cNvSpPr txBox="1"/>
          <p:nvPr/>
        </p:nvSpPr>
        <p:spPr>
          <a:xfrm>
            <a:off x="4882781" y="526805"/>
            <a:ext cx="6764703" cy="569574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  <a:buSzPct val="70000"/>
            </a:pPr>
            <a:endParaRPr lang="en-US" sz="2000" dirty="0">
              <a:solidFill>
                <a:schemeClr val="tx2"/>
              </a:solidFill>
              <a:latin typeface="Goudy Old Style"/>
              <a:ea typeface="+mn-lt"/>
              <a:cs typeface="+mn-lt"/>
            </a:endParaRPr>
          </a:p>
          <a:p>
            <a:pPr marL="114300" indent="-3429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BE" sz="2000" dirty="0">
                <a:latin typeface="Goudy Old Style"/>
                <a:ea typeface="+mn-lt"/>
                <a:cs typeface="+mn-lt"/>
              </a:rPr>
              <a:t>L'art lui-même</a:t>
            </a:r>
            <a:endParaRPr lang="fr-BE" sz="2000">
              <a:solidFill>
                <a:srgbClr val="000000"/>
              </a:solidFill>
              <a:latin typeface="Goudy Old Style"/>
              <a:ea typeface="+mn-lt"/>
              <a:cs typeface="+mn-lt"/>
            </a:endParaRPr>
          </a:p>
          <a:p>
            <a:pPr marL="114300" indent="-3429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fr-BE" sz="2000" dirty="0">
              <a:latin typeface="Goudy Old Style"/>
              <a:ea typeface="+mn-lt"/>
              <a:cs typeface="+mn-lt"/>
            </a:endParaRPr>
          </a:p>
          <a:p>
            <a:pPr marL="114300" indent="-3429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BE" sz="2000" dirty="0">
                <a:latin typeface="Goudy Old Style"/>
                <a:ea typeface="+mn-lt"/>
                <a:cs typeface="+mn-lt"/>
              </a:rPr>
              <a:t>apprécié de le voir</a:t>
            </a:r>
            <a:endParaRPr lang="fr-BE" sz="2000">
              <a:solidFill>
                <a:srgbClr val="000000"/>
              </a:solidFill>
              <a:latin typeface="Goudy Old Style"/>
              <a:ea typeface="+mn-lt"/>
              <a:cs typeface="+mn-lt"/>
            </a:endParaRPr>
          </a:p>
          <a:p>
            <a:pPr marL="114300" indent="-3429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fr-BE" sz="2000" dirty="0">
              <a:latin typeface="Goudy Old Style"/>
              <a:ea typeface="+mn-lt"/>
              <a:cs typeface="+mn-lt"/>
            </a:endParaRPr>
          </a:p>
          <a:p>
            <a:pPr marL="114300" indent="-3429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BE" sz="2000" dirty="0">
                <a:latin typeface="Goudy Old Style"/>
                <a:ea typeface="+mn-lt"/>
                <a:cs typeface="+mn-lt"/>
              </a:rPr>
              <a:t>les émotions et l'imagination</a:t>
            </a:r>
            <a:endParaRPr lang="fr-BE" sz="2000">
              <a:solidFill>
                <a:srgbClr val="000000"/>
              </a:solidFill>
              <a:latin typeface="Goudy Old Style"/>
              <a:ea typeface="+mn-lt"/>
              <a:cs typeface="+mn-lt"/>
            </a:endParaRPr>
          </a:p>
          <a:p>
            <a:pPr marL="114300" indent="-3429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fr-BE" sz="2000" dirty="0">
              <a:latin typeface="Goudy Old Style"/>
              <a:ea typeface="+mn-lt"/>
              <a:cs typeface="+mn-lt"/>
            </a:endParaRPr>
          </a:p>
          <a:p>
            <a:pPr marL="114300" indent="-3429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BE" sz="2000" dirty="0">
                <a:latin typeface="Goudy Old Style"/>
                <a:ea typeface="+mn-lt"/>
                <a:cs typeface="+mn-lt"/>
              </a:rPr>
              <a:t>Réalisme</a:t>
            </a:r>
            <a:endParaRPr lang="en-US" sz="2000">
              <a:solidFill>
                <a:srgbClr val="293737"/>
              </a:solidFill>
              <a:latin typeface="Goudy Old Style"/>
              <a:ea typeface="+mn-lt"/>
              <a:cs typeface="+mn-lt"/>
            </a:endParaRPr>
          </a:p>
          <a:p>
            <a:pPr marL="114300" indent="-3429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0000"/>
              </a:solidFill>
              <a:latin typeface="Goudy Old Style"/>
              <a:cs typeface="Calibri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BE" sz="2000" dirty="0">
                <a:latin typeface="Goudy Old Style"/>
                <a:cs typeface="Calibri"/>
              </a:rPr>
              <a:t>une autre caractéristique </a:t>
            </a: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fr-BE" sz="2000" dirty="0">
              <a:latin typeface="Goudy Old Style"/>
              <a:cs typeface="Calibri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BE" sz="2000" dirty="0">
                <a:latin typeface="Goudy Old Style"/>
                <a:cs typeface="Calibri"/>
              </a:rPr>
              <a:t>se déroulent </a:t>
            </a: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fr-BE" sz="2000" dirty="0">
              <a:latin typeface="Goudy Old Style"/>
              <a:cs typeface="Calibri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BE" sz="2000" dirty="0">
                <a:latin typeface="Goudy Old Style"/>
                <a:cs typeface="Calibri"/>
              </a:rPr>
              <a:t>des scènes de nature </a:t>
            </a: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0000"/>
              </a:solidFill>
              <a:latin typeface="Goudy Old Style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58B3B-F28F-7092-29CF-BA2A7BA8B300}"/>
              </a:ext>
            </a:extLst>
          </p:cNvPr>
          <p:cNvSpPr txBox="1"/>
          <p:nvPr/>
        </p:nvSpPr>
        <p:spPr>
          <a:xfrm>
            <a:off x="454572" y="998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BE" dirty="0">
                <a:latin typeface="Goudy Old Style"/>
                <a:cs typeface="Calibri"/>
              </a:rPr>
              <a:t>un précipice :</a:t>
            </a:r>
            <a:r>
              <a:rPr lang="fr-BE" dirty="0">
                <a:latin typeface="Calibri"/>
                <a:cs typeface="Calibri"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81390-42D6-9FE5-C878-ACF9B7578CBE}"/>
              </a:ext>
            </a:extLst>
          </p:cNvPr>
          <p:cNvSpPr txBox="1"/>
          <p:nvPr/>
        </p:nvSpPr>
        <p:spPr>
          <a:xfrm>
            <a:off x="457199" y="3368040"/>
            <a:ext cx="17068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oudy Old Style"/>
              </a:rPr>
              <a:t>Une </a:t>
            </a:r>
            <a:r>
              <a:rPr lang="en-US" dirty="0" err="1">
                <a:latin typeface="Goudy Old Style"/>
              </a:rPr>
              <a:t>forêt</a:t>
            </a:r>
            <a:r>
              <a:rPr lang="en-US" dirty="0">
                <a:latin typeface="Goudy Old Style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4121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35B6DA-096D-89A9-D34F-784621C72162}"/>
              </a:ext>
            </a:extLst>
          </p:cNvPr>
          <p:cNvSpPr txBox="1"/>
          <p:nvPr/>
        </p:nvSpPr>
        <p:spPr>
          <a:xfrm>
            <a:off x="5310963" y="1270591"/>
            <a:ext cx="5631357" cy="43646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l'extérieur du musée</a:t>
            </a: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  <a:latin typeface="+mj-lt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jardin fleuri et arboré</a:t>
            </a: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  <a:latin typeface="+mj-lt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très agréables et confortables.</a:t>
            </a: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  <a:latin typeface="+mj-lt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une destination fascinante </a:t>
            </a: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sz="200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16594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ClassicFrameVTI</vt:lpstr>
      <vt:lpstr>Musée romantique 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237</cp:revision>
  <dcterms:created xsi:type="dcterms:W3CDTF">2023-04-23T14:15:07Z</dcterms:created>
  <dcterms:modified xsi:type="dcterms:W3CDTF">2023-05-22T09:57:53Z</dcterms:modified>
</cp:coreProperties>
</file>